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d16d45c9f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d16d45c9f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d16d45c9f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1d16d45c9f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523a482cec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523a482cec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523a482ce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523a482ce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d16d45c9f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1d16d45c9f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d16d45c9f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d16d45c9f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d16d45c9f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d16d45c9f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d16d45c9f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d16d45c9f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d16d45c9f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d16d45c9f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d16d45c9f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d16d45c9f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d16d45c9f_0_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1d16d45c9f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g"/><Relationship Id="rId4" Type="http://schemas.openxmlformats.org/officeDocument/2006/relationships/image" Target="../media/image1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Relationship Id="rId4" Type="http://schemas.openxmlformats.org/officeDocument/2006/relationships/image" Target="../media/image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Geology of Terrestrial Planets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Craters n’ Junk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BONUS: The Moon</a:t>
            </a:r>
            <a:endParaRPr/>
          </a:p>
        </p:txBody>
      </p:sp>
      <p:sp>
        <p:nvSpPr>
          <p:cNvPr id="120" name="Google Shape;120;p22"/>
          <p:cNvSpPr txBox="1"/>
          <p:nvPr>
            <p:ph idx="1" type="body"/>
          </p:nvPr>
        </p:nvSpPr>
        <p:spPr>
          <a:xfrm>
            <a:off x="311700" y="1152475"/>
            <a:ext cx="4054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Has craters - formed by impacts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Once upon a time, the moon had a hot interior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Massive impacts shortly after formation caused the crust to crack, causing lava to flow up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Lava filled the crater, creating distinctive “maria” (Latin for “seas”)</a:t>
            </a:r>
            <a:endParaRPr/>
          </a:p>
        </p:txBody>
      </p:sp>
      <p:pic>
        <p:nvPicPr>
          <p:cNvPr descr="FullMoon2010.jpg" id="121" name="Google Shape;12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19675" y="79225"/>
            <a:ext cx="3450550" cy="327937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2.astro.psu.edu/users/niel/astro1/slideshows/class41/004-crater_formation.gif" id="122" name="Google Shape;122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99225" y="3010050"/>
            <a:ext cx="3215375" cy="201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Making connections:</a:t>
            </a:r>
            <a:endParaRPr/>
          </a:p>
        </p:txBody>
      </p:sp>
      <p:pic>
        <p:nvPicPr>
          <p:cNvPr id="128" name="Google Shape;12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8925" y="1476375"/>
            <a:ext cx="4181475" cy="27051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3"/>
          <p:cNvSpPr txBox="1"/>
          <p:nvPr/>
        </p:nvSpPr>
        <p:spPr>
          <a:xfrm>
            <a:off x="368925" y="4314400"/>
            <a:ext cx="4155300" cy="48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Dried up river bed in Yemen (like, the country)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30" name="Google Shape;130;p23"/>
          <p:cNvSpPr txBox="1"/>
          <p:nvPr/>
        </p:nvSpPr>
        <p:spPr>
          <a:xfrm>
            <a:off x="5981675" y="4314400"/>
            <a:ext cx="4155300" cy="48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Feature on Mars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descr="marsriver.jpg" id="131" name="Google Shape;13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47500" y="1450188"/>
            <a:ext cx="3649601" cy="2757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4"/>
          <p:cNvSpPr txBox="1"/>
          <p:nvPr>
            <p:ph idx="1" type="body"/>
          </p:nvPr>
        </p:nvSpPr>
        <p:spPr>
          <a:xfrm>
            <a:off x="2382900" y="1152475"/>
            <a:ext cx="2103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Group 3:</a:t>
            </a:r>
            <a:br>
              <a:rPr b="1" lang="en"/>
            </a:br>
            <a:r>
              <a:rPr b="1" lang="en" sz="1300"/>
              <a:t>1.) Melanie D’Andrea</a:t>
            </a:r>
            <a:br>
              <a:rPr b="1" lang="en" sz="1300"/>
            </a:br>
            <a:r>
              <a:rPr b="1" lang="en" sz="1300"/>
              <a:t>2.) Amber Sedillo</a:t>
            </a:r>
            <a:br>
              <a:rPr b="1" lang="en" sz="1300"/>
            </a:br>
            <a:r>
              <a:rPr b="1" lang="en" sz="1300"/>
              <a:t>3.) Abraham Hernandez</a:t>
            </a:r>
            <a:br>
              <a:rPr b="1" lang="en" sz="1300"/>
            </a:br>
            <a:r>
              <a:rPr b="1" lang="en" sz="1300"/>
              <a:t>4.) Isaac Arellano</a:t>
            </a:r>
            <a:br>
              <a:rPr b="1" lang="en" sz="1300"/>
            </a:br>
            <a:endParaRPr b="1" sz="13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/>
              <a:t>Group 4:</a:t>
            </a:r>
            <a:br>
              <a:rPr b="1" lang="en"/>
            </a:br>
            <a:r>
              <a:rPr b="1" lang="en" sz="1300"/>
              <a:t>1.) Raina Bailey</a:t>
            </a:r>
            <a:br>
              <a:rPr b="1" lang="en" sz="1300"/>
            </a:br>
            <a:r>
              <a:rPr b="1" lang="en" sz="1300"/>
              <a:t>2.) Christina Collaros</a:t>
            </a:r>
            <a:br>
              <a:rPr b="1" lang="en" sz="1300"/>
            </a:br>
            <a:r>
              <a:rPr b="1" lang="en" sz="1300"/>
              <a:t>3.) Esteban Chariva</a:t>
            </a:r>
            <a:br>
              <a:rPr b="1" lang="en" sz="1300"/>
            </a:br>
            <a:r>
              <a:rPr b="1" lang="en" sz="1300"/>
              <a:t>4.) Diego Lopez</a:t>
            </a:r>
            <a:endParaRPr b="1" sz="1300"/>
          </a:p>
        </p:txBody>
      </p:sp>
      <p:sp>
        <p:nvSpPr>
          <p:cNvPr id="137" name="Google Shape;137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Lab Groups!!!!!</a:t>
            </a:r>
            <a:endParaRPr/>
          </a:p>
        </p:txBody>
      </p:sp>
      <p:sp>
        <p:nvSpPr>
          <p:cNvPr id="138" name="Google Shape;138;p24"/>
          <p:cNvSpPr txBox="1"/>
          <p:nvPr>
            <p:ph idx="1" type="body"/>
          </p:nvPr>
        </p:nvSpPr>
        <p:spPr>
          <a:xfrm>
            <a:off x="311700" y="1152475"/>
            <a:ext cx="2071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Group 1:</a:t>
            </a:r>
            <a:br>
              <a:rPr b="1" lang="en"/>
            </a:br>
            <a:r>
              <a:rPr b="1" lang="en" sz="1300"/>
              <a:t>1.) Gabe Ronquillo</a:t>
            </a:r>
            <a:br>
              <a:rPr b="1" lang="en" sz="1300"/>
            </a:br>
            <a:r>
              <a:rPr b="1" lang="en" sz="1300"/>
              <a:t>2.) Abhi Sarin</a:t>
            </a:r>
            <a:br>
              <a:rPr b="1" lang="en" sz="1300"/>
            </a:br>
            <a:r>
              <a:rPr b="1" lang="en" sz="1300"/>
              <a:t>3.) Evan Dugas</a:t>
            </a:r>
            <a:br>
              <a:rPr b="1" lang="en" sz="1300"/>
            </a:br>
            <a:r>
              <a:rPr b="1" lang="en" sz="1300"/>
              <a:t>4.) Louis Hermida</a:t>
            </a:r>
            <a:br>
              <a:rPr b="1" lang="en" sz="1300"/>
            </a:br>
            <a:endParaRPr b="1" sz="13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/>
              <a:t>Group 2:</a:t>
            </a:r>
            <a:br>
              <a:rPr b="1" lang="en" sz="1300"/>
            </a:br>
            <a:r>
              <a:rPr b="1" lang="en" sz="1300"/>
              <a:t>1.) Lee Perkett</a:t>
            </a:r>
            <a:br>
              <a:rPr b="1" lang="en" sz="1300"/>
            </a:br>
            <a:r>
              <a:rPr b="1" lang="en" sz="1300"/>
              <a:t>2.) Cesar Rodriguez</a:t>
            </a:r>
            <a:br>
              <a:rPr b="1" lang="en" sz="1300"/>
            </a:br>
            <a:r>
              <a:rPr b="1" lang="en" sz="1300"/>
              <a:t>3.) Cassidy Hancock</a:t>
            </a:r>
            <a:br>
              <a:rPr b="1" lang="en" sz="1300"/>
            </a:br>
            <a:r>
              <a:rPr b="1" lang="en" sz="1300"/>
              <a:t>4.) Niki Roser</a:t>
            </a:r>
            <a:endParaRPr b="1" sz="1300"/>
          </a:p>
        </p:txBody>
      </p:sp>
      <p:sp>
        <p:nvSpPr>
          <p:cNvPr id="139" name="Google Shape;139;p24"/>
          <p:cNvSpPr txBox="1"/>
          <p:nvPr>
            <p:ph idx="1" type="body"/>
          </p:nvPr>
        </p:nvSpPr>
        <p:spPr>
          <a:xfrm>
            <a:off x="4486200" y="1152475"/>
            <a:ext cx="2103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Group 5:</a:t>
            </a:r>
            <a:br>
              <a:rPr b="1" lang="en"/>
            </a:br>
            <a:r>
              <a:rPr b="1" lang="en" sz="1300"/>
              <a:t>1.) Marissa Gallegos</a:t>
            </a:r>
            <a:br>
              <a:rPr b="1" lang="en" sz="1300"/>
            </a:br>
            <a:r>
              <a:rPr b="1" lang="en" sz="1300"/>
              <a:t>2.) Allison Mitchell</a:t>
            </a:r>
            <a:br>
              <a:rPr b="1" lang="en" sz="1300"/>
            </a:br>
            <a:r>
              <a:rPr b="1" lang="en" sz="1300"/>
              <a:t>3.) Luis Rodriguez</a:t>
            </a:r>
            <a:br>
              <a:rPr b="1" lang="en" sz="1300"/>
            </a:br>
            <a:r>
              <a:rPr b="1" lang="en" sz="1300"/>
              <a:t>4.) Jennifer Billings</a:t>
            </a:r>
            <a:br>
              <a:rPr b="1" lang="en" sz="1300"/>
            </a:br>
            <a:endParaRPr b="1" sz="13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/>
              <a:t>Group 6:</a:t>
            </a:r>
            <a:br>
              <a:rPr b="1" lang="en"/>
            </a:br>
            <a:r>
              <a:rPr b="1" lang="en" sz="1300"/>
              <a:t>1.) Davina Aldez</a:t>
            </a:r>
            <a:br>
              <a:rPr b="1" lang="en" sz="1300"/>
            </a:br>
            <a:r>
              <a:rPr b="1" lang="en" sz="1300"/>
              <a:t>2.) Evan Marquez</a:t>
            </a:r>
            <a:br>
              <a:rPr b="1" lang="en" sz="1300"/>
            </a:br>
            <a:r>
              <a:rPr b="1" lang="en" sz="1300"/>
              <a:t>3.) Makeely Garcia</a:t>
            </a:r>
            <a:br>
              <a:rPr b="1" lang="en" sz="1300"/>
            </a:br>
            <a:r>
              <a:rPr b="1" lang="en" sz="1300"/>
              <a:t>4.) Kaci Hoel</a:t>
            </a:r>
            <a:endParaRPr b="1" sz="13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1300"/>
          </a:p>
        </p:txBody>
      </p:sp>
      <p:sp>
        <p:nvSpPr>
          <p:cNvPr id="140" name="Google Shape;140;p24"/>
          <p:cNvSpPr txBox="1"/>
          <p:nvPr>
            <p:ph idx="1" type="body"/>
          </p:nvPr>
        </p:nvSpPr>
        <p:spPr>
          <a:xfrm>
            <a:off x="6589500" y="1152475"/>
            <a:ext cx="2103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/>
              <a:t>Group 7:</a:t>
            </a:r>
            <a:br>
              <a:rPr b="1" lang="en"/>
            </a:br>
            <a:r>
              <a:rPr b="1" lang="en" sz="1300"/>
              <a:t>1.) Lauren Jesson</a:t>
            </a:r>
            <a:br>
              <a:rPr b="1" lang="en" sz="1300"/>
            </a:br>
            <a:r>
              <a:rPr b="1" lang="en" sz="1300"/>
              <a:t>2.) Jaza Herrera</a:t>
            </a:r>
            <a:br>
              <a:rPr b="1" lang="en" sz="1300"/>
            </a:br>
            <a:r>
              <a:rPr b="1" lang="en" sz="1300"/>
              <a:t>3.) Breanna Johnson</a:t>
            </a:r>
            <a:br>
              <a:rPr b="1" lang="en" sz="1300"/>
            </a:br>
            <a:r>
              <a:rPr b="1" lang="en" sz="1300"/>
              <a:t>4.) Samantha Tuton</a:t>
            </a:r>
            <a:endParaRPr b="1" sz="13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2382900" y="1152475"/>
            <a:ext cx="2103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Group 3:</a:t>
            </a:r>
            <a:br>
              <a:rPr b="1" lang="en"/>
            </a:br>
            <a:r>
              <a:rPr b="1" lang="en" sz="1300"/>
              <a:t>1.) Melanie D’Andrea</a:t>
            </a:r>
            <a:br>
              <a:rPr b="1" lang="en" sz="1300"/>
            </a:br>
            <a:r>
              <a:rPr b="1" lang="en" sz="1300"/>
              <a:t>2.) Amber Sedillo</a:t>
            </a:r>
            <a:br>
              <a:rPr b="1" lang="en" sz="1300"/>
            </a:br>
            <a:r>
              <a:rPr b="1" lang="en" sz="1300"/>
              <a:t>3.) Abraham Hernandez</a:t>
            </a:r>
            <a:br>
              <a:rPr b="1" lang="en" sz="1300"/>
            </a:br>
            <a:r>
              <a:rPr b="1" lang="en" sz="1300"/>
              <a:t>4.) Isaac Arellano</a:t>
            </a:r>
            <a:br>
              <a:rPr b="1" lang="en" sz="1300"/>
            </a:br>
            <a:endParaRPr b="1" sz="13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/>
              <a:t>Group 4:</a:t>
            </a:r>
            <a:br>
              <a:rPr b="1" lang="en"/>
            </a:br>
            <a:r>
              <a:rPr b="1" lang="en" sz="1300"/>
              <a:t>1.) Raina Bailey</a:t>
            </a:r>
            <a:br>
              <a:rPr b="1" lang="en" sz="1300"/>
            </a:br>
            <a:r>
              <a:rPr b="1" lang="en" sz="1300"/>
              <a:t>2.) Christina Collaros</a:t>
            </a:r>
            <a:br>
              <a:rPr b="1" lang="en" sz="1300"/>
            </a:br>
            <a:r>
              <a:rPr b="1" lang="en" sz="1300"/>
              <a:t>3.) Esteban Chariva</a:t>
            </a:r>
            <a:br>
              <a:rPr b="1" lang="en" sz="1300"/>
            </a:br>
            <a:r>
              <a:rPr b="1" lang="en" sz="1300"/>
              <a:t>4.) Diego Lopez</a:t>
            </a:r>
            <a:endParaRPr b="1" sz="1300"/>
          </a:p>
        </p:txBody>
      </p:sp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Lab Groups!!!!!</a:t>
            </a:r>
            <a:endParaRPr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2071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Group 1:</a:t>
            </a:r>
            <a:br>
              <a:rPr b="1" lang="en"/>
            </a:br>
            <a:r>
              <a:rPr b="1" lang="en" sz="1300"/>
              <a:t>1</a:t>
            </a:r>
            <a:r>
              <a:rPr b="1" lang="en" sz="1300"/>
              <a:t>.) Gabe Ronquillo</a:t>
            </a:r>
            <a:br>
              <a:rPr b="1" lang="en" sz="1300"/>
            </a:br>
            <a:r>
              <a:rPr b="1" lang="en" sz="1300"/>
              <a:t>2.) Abhi Sarin</a:t>
            </a:r>
            <a:br>
              <a:rPr b="1" lang="en" sz="1300"/>
            </a:br>
            <a:r>
              <a:rPr b="1" lang="en" sz="1300"/>
              <a:t>3.) Evan Dugas</a:t>
            </a:r>
            <a:br>
              <a:rPr b="1" lang="en" sz="1300"/>
            </a:br>
            <a:r>
              <a:rPr b="1" lang="en" sz="1300"/>
              <a:t>4.) Louis Hermida</a:t>
            </a:r>
            <a:br>
              <a:rPr b="1" lang="en" sz="1300"/>
            </a:br>
            <a:endParaRPr b="1" sz="13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/>
              <a:t>Group 2:</a:t>
            </a:r>
            <a:br>
              <a:rPr b="1" lang="en" sz="1300"/>
            </a:br>
            <a:r>
              <a:rPr b="1" lang="en" sz="1300"/>
              <a:t>1.) Lee Perkett</a:t>
            </a:r>
            <a:br>
              <a:rPr b="1" lang="en" sz="1300"/>
            </a:br>
            <a:r>
              <a:rPr b="1" lang="en" sz="1300"/>
              <a:t>2.) Cesar Rodriguez</a:t>
            </a:r>
            <a:br>
              <a:rPr b="1" lang="en" sz="1300"/>
            </a:br>
            <a:r>
              <a:rPr b="1" lang="en" sz="1300"/>
              <a:t>3.) Cassidy Hancock</a:t>
            </a:r>
            <a:br>
              <a:rPr b="1" lang="en" sz="1300"/>
            </a:br>
            <a:r>
              <a:rPr b="1" lang="en" sz="1300"/>
              <a:t>4.) Niki Roser</a:t>
            </a:r>
            <a:endParaRPr b="1" sz="1300"/>
          </a:p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4486200" y="1152475"/>
            <a:ext cx="2103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Group 5:</a:t>
            </a:r>
            <a:br>
              <a:rPr b="1" lang="en"/>
            </a:br>
            <a:r>
              <a:rPr b="1" lang="en" sz="1300"/>
              <a:t>1.) Marissa Gallegos</a:t>
            </a:r>
            <a:br>
              <a:rPr b="1" lang="en" sz="1300"/>
            </a:br>
            <a:r>
              <a:rPr b="1" lang="en" sz="1300"/>
              <a:t>2.) Allison Mitchell</a:t>
            </a:r>
            <a:br>
              <a:rPr b="1" lang="en" sz="1300"/>
            </a:br>
            <a:r>
              <a:rPr b="1" lang="en" sz="1300"/>
              <a:t>3.) Luis Rodriguez</a:t>
            </a:r>
            <a:br>
              <a:rPr b="1" lang="en" sz="1300"/>
            </a:br>
            <a:r>
              <a:rPr b="1" lang="en" sz="1300"/>
              <a:t>4.) Jennifer Billings</a:t>
            </a:r>
            <a:br>
              <a:rPr b="1" lang="en" sz="1300"/>
            </a:br>
            <a:endParaRPr b="1" sz="13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/>
              <a:t>Group 6:</a:t>
            </a:r>
            <a:br>
              <a:rPr b="1" lang="en"/>
            </a:br>
            <a:r>
              <a:rPr b="1" lang="en" sz="1300"/>
              <a:t>1.) Davina Aldez</a:t>
            </a:r>
            <a:br>
              <a:rPr b="1" lang="en" sz="1300"/>
            </a:br>
            <a:r>
              <a:rPr b="1" lang="en" sz="1300"/>
              <a:t>2.) Evan Marquez</a:t>
            </a:r>
            <a:br>
              <a:rPr b="1" lang="en" sz="1300"/>
            </a:br>
            <a:r>
              <a:rPr b="1" lang="en" sz="1300"/>
              <a:t>3.) Makeely Garcia</a:t>
            </a:r>
            <a:br>
              <a:rPr b="1" lang="en" sz="1300"/>
            </a:br>
            <a:r>
              <a:rPr b="1" lang="en" sz="1300"/>
              <a:t>4.) Kaci Hoel</a:t>
            </a:r>
            <a:endParaRPr b="1" sz="13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1300"/>
          </a:p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6589500" y="1152475"/>
            <a:ext cx="2103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/>
              <a:t>Group 7:</a:t>
            </a:r>
            <a:br>
              <a:rPr b="1" lang="en"/>
            </a:br>
            <a:r>
              <a:rPr b="1" lang="en" sz="1300"/>
              <a:t>1.) Lauren Jesson</a:t>
            </a:r>
            <a:br>
              <a:rPr b="1" lang="en" sz="1300"/>
            </a:br>
            <a:r>
              <a:rPr b="1" lang="en" sz="1300"/>
              <a:t>2.) Jaza Herrera</a:t>
            </a:r>
            <a:br>
              <a:rPr b="1" lang="en" sz="1300"/>
            </a:br>
            <a:r>
              <a:rPr b="1" lang="en" sz="1300"/>
              <a:t>3.) Breanna Johnson</a:t>
            </a:r>
            <a:br>
              <a:rPr b="1" lang="en" sz="1300"/>
            </a:br>
            <a:r>
              <a:rPr b="1" lang="en" sz="1300"/>
              <a:t>4.) Samantha Tuton</a:t>
            </a:r>
            <a:endParaRPr b="1" sz="13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311700" y="-52750"/>
            <a:ext cx="6134100" cy="162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4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FFFFFF"/>
                </a:solidFill>
              </a:rPr>
              <a:t>Lab Schedule</a:t>
            </a:r>
            <a:endParaRPr sz="2800">
              <a:solidFill>
                <a:srgbClr val="FFFFFF"/>
              </a:solidFill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318000" y="1244400"/>
            <a:ext cx="8508000" cy="389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5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6"/>
                </a:solidFill>
              </a:rPr>
              <a:t>4/3/2019:		Geology of the Terrestrial Planets</a:t>
            </a:r>
            <a:endParaRPr sz="2200">
              <a:solidFill>
                <a:schemeClr val="accent6"/>
              </a:solidFill>
            </a:endParaRPr>
          </a:p>
          <a:p>
            <a:pPr indent="0" lvl="0" marL="0" rtl="0" algn="l">
              <a:lnSpc>
                <a:spcPct val="25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2"/>
                </a:solidFill>
              </a:rPr>
              <a:t>11/3/2019:		Estimating Earth’s Density</a:t>
            </a:r>
            <a:endParaRPr sz="2200"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25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2"/>
                </a:solidFill>
              </a:rPr>
              <a:t>18/3/2019:		Review Class, No Lab</a:t>
            </a:r>
            <a:endParaRPr sz="2200">
              <a:solidFill>
                <a:schemeClr val="accent2"/>
              </a:solidFill>
            </a:endParaRPr>
          </a:p>
          <a:p>
            <a:pPr indent="0" lvl="0" marL="0" rtl="0" algn="l">
              <a:lnSpc>
                <a:spcPct val="25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2"/>
                </a:solidFill>
              </a:rPr>
              <a:t>20/3/2019:		EXAM CLASS</a:t>
            </a:r>
            <a:endParaRPr sz="220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the Beginning...</a:t>
            </a:r>
            <a:endParaRPr/>
          </a:p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>
            <a:off x="311700" y="1152475"/>
            <a:ext cx="4830600" cy="378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There was a cloud of cold, low-density gas.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This cloud began to collapse… The core of the cloud gets warmer and becomes the sun.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rest of the cloud flattens into a disk.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As it does so, more dense material stays in the center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Metal, rocks, etc...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Less dense material drifts to the outer edges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Ice, gas, etc...</a:t>
            </a:r>
            <a:endParaRPr/>
          </a:p>
        </p:txBody>
      </p:sp>
      <p:pic>
        <p:nvPicPr>
          <p:cNvPr descr="19_05_Figure_Unanno.jpg" id="77" name="Google Shape;7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4825" y="1556137"/>
            <a:ext cx="3862224" cy="29780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Consequences: Two Families of Planet</a:t>
            </a:r>
            <a:endParaRPr/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311700" y="1152475"/>
            <a:ext cx="4006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Terrestrial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Mercury, Venus, Earth, Mars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Closer to sun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Denser with a lot of rock/metal/other solid material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Density ~5 ish g/cm</a:t>
            </a:r>
            <a:r>
              <a:rPr baseline="30000" lang="en"/>
              <a:t>3</a:t>
            </a:r>
            <a:endParaRPr/>
          </a:p>
        </p:txBody>
      </p:sp>
      <p:sp>
        <p:nvSpPr>
          <p:cNvPr id="84" name="Google Shape;84;p17"/>
          <p:cNvSpPr txBox="1"/>
          <p:nvPr>
            <p:ph idx="1" type="body"/>
          </p:nvPr>
        </p:nvSpPr>
        <p:spPr>
          <a:xfrm>
            <a:off x="4825500" y="1152475"/>
            <a:ext cx="4006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Jovian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Jupiter, Saturn, Uranus, Neptune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Mostly gas/ice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Much lower densities ~1 g/cm</a:t>
            </a:r>
            <a:r>
              <a:rPr baseline="30000" lang="en"/>
              <a:t>3</a:t>
            </a:r>
            <a:endParaRPr/>
          </a:p>
        </p:txBody>
      </p:sp>
      <p:pic>
        <p:nvPicPr>
          <p:cNvPr descr="floatingsaturn.jpg"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0000" y="2982599"/>
            <a:ext cx="4006800" cy="1933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Mercury</a:t>
            </a:r>
            <a:endParaRPr/>
          </a:p>
        </p:txBody>
      </p:sp>
      <p:sp>
        <p:nvSpPr>
          <p:cNvPr id="91" name="Google Shape;91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0.39 AU from the Sun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About ~⅓ the size of Earth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-180 C (-300 F) at night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430 C (800 F) during the day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Almost no atmosphere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 volcanism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 water (duh)</a:t>
            </a:r>
            <a:endParaRPr/>
          </a:p>
        </p:txBody>
      </p:sp>
      <p:pic>
        <p:nvPicPr>
          <p:cNvPr descr="mercury.jpg" id="92" name="Google Shape;9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5049" y="794762"/>
            <a:ext cx="3545851" cy="3553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9"/>
          <p:cNvSpPr txBox="1"/>
          <p:nvPr>
            <p:ph type="title"/>
          </p:nvPr>
        </p:nvSpPr>
        <p:spPr>
          <a:xfrm>
            <a:off x="27475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Venus</a:t>
            </a:r>
            <a:endParaRPr/>
          </a:p>
        </p:txBody>
      </p:sp>
      <p:sp>
        <p:nvSpPr>
          <p:cNvPr id="98" name="Google Shape;98;p19"/>
          <p:cNvSpPr txBox="1"/>
          <p:nvPr>
            <p:ph idx="1" type="body"/>
          </p:nvPr>
        </p:nvSpPr>
        <p:spPr>
          <a:xfrm>
            <a:off x="311700" y="1152475"/>
            <a:ext cx="4149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0.72 AU from the Sun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Size: Earth-ish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Temperature: 480 C (900F)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Atmosphere: Thick - 90x thicker than Earth. Mostly made of CO</a:t>
            </a:r>
            <a:r>
              <a:rPr baseline="-25000" lang="en"/>
              <a:t>2</a:t>
            </a:r>
            <a:r>
              <a:rPr lang="en"/>
              <a:t>. Clouds of Sulfuric acid.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Volcanos: Lots (No tectonic plates though)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Water: </a:t>
            </a:r>
            <a:r>
              <a:rPr i="1" lang="en"/>
              <a:t>Pretty sure</a:t>
            </a:r>
            <a:r>
              <a:rPr lang="en"/>
              <a:t> there’s none.</a:t>
            </a:r>
            <a:endParaRPr/>
          </a:p>
        </p:txBody>
      </p:sp>
      <p:pic>
        <p:nvPicPr>
          <p:cNvPr descr="venus-2.jpg" id="99" name="Google Shape;9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1950" y="255472"/>
            <a:ext cx="2883400" cy="28760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Venus-head-625x350.jpg" id="100" name="Google Shape;10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46345" y="2767125"/>
            <a:ext cx="3598950" cy="201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Earth (Do I need to go over this?)</a:t>
            </a:r>
            <a:endParaRPr/>
          </a:p>
        </p:txBody>
      </p:sp>
      <p:sp>
        <p:nvSpPr>
          <p:cNvPr id="106" name="Google Shape;106;p20"/>
          <p:cNvSpPr txBox="1"/>
          <p:nvPr>
            <p:ph idx="1" type="body"/>
          </p:nvPr>
        </p:nvSpPr>
        <p:spPr>
          <a:xfrm>
            <a:off x="311700" y="1152475"/>
            <a:ext cx="4138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1 AU from the Sun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Size: 12,800 km in diameter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Atmosphere: Some! Mostly nitrogen, some oxygen, a bit of CO</a:t>
            </a:r>
            <a:r>
              <a:rPr baseline="-25000" lang="en"/>
              <a:t>2</a:t>
            </a:r>
            <a:r>
              <a:rPr lang="en"/>
              <a:t>, a bit of water vapor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Temperature: -120 F - 130 F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Volcanos: Lots. And tectonic activity to boot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Water: Also lots!</a:t>
            </a:r>
            <a:endParaRPr/>
          </a:p>
        </p:txBody>
      </p:sp>
      <p:pic>
        <p:nvPicPr>
          <p:cNvPr descr="The_Earth_seen_from_Apollo_17.jpg" id="107" name="Google Shape;10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7128" y="1001837"/>
            <a:ext cx="3715177" cy="37176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Mars</a:t>
            </a:r>
            <a:endParaRPr/>
          </a:p>
        </p:txBody>
      </p:sp>
      <p:sp>
        <p:nvSpPr>
          <p:cNvPr id="113" name="Google Shape;113;p21"/>
          <p:cNvSpPr txBox="1"/>
          <p:nvPr>
            <p:ph idx="1" type="body"/>
          </p:nvPr>
        </p:nvSpPr>
        <p:spPr>
          <a:xfrm>
            <a:off x="311700" y="1152475"/>
            <a:ext cx="4107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1.52 AU from the Sun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Size: ½ that of Earth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Atmosphere: Extremely tenuous, mostly CO</a:t>
            </a:r>
            <a:r>
              <a:rPr baseline="-25000" lang="en"/>
              <a:t>2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Temperature: -130 C (-200 F) to 21 C (70 F)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Volcanos: Only the extinct ones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Water: Only very little, may have been more once, usually stuck as ice.</a:t>
            </a:r>
            <a:endParaRPr/>
          </a:p>
        </p:txBody>
      </p:sp>
      <p:pic>
        <p:nvPicPr>
          <p:cNvPr descr="mars-globe-valles-marineris-enhanced.jpg" id="114" name="Google Shape;11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1276" y="865163"/>
            <a:ext cx="3991024" cy="3991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